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9"/>
  </p:notesMasterIdLst>
  <p:handoutMasterIdLst>
    <p:handoutMasterId r:id="rId30"/>
  </p:handoutMasterIdLst>
  <p:sldIdLst>
    <p:sldId id="256" r:id="rId6"/>
    <p:sldId id="262" r:id="rId7"/>
    <p:sldId id="268" r:id="rId8"/>
    <p:sldId id="269" r:id="rId9"/>
    <p:sldId id="270" r:id="rId10"/>
    <p:sldId id="271" r:id="rId11"/>
    <p:sldId id="286" r:id="rId12"/>
    <p:sldId id="274" r:id="rId13"/>
    <p:sldId id="260" r:id="rId14"/>
    <p:sldId id="285" r:id="rId15"/>
    <p:sldId id="258" r:id="rId16"/>
    <p:sldId id="376" r:id="rId17"/>
    <p:sldId id="377" r:id="rId18"/>
    <p:sldId id="287" r:id="rId19"/>
    <p:sldId id="288" r:id="rId20"/>
    <p:sldId id="289" r:id="rId21"/>
    <p:sldId id="290" r:id="rId22"/>
    <p:sldId id="291" r:id="rId23"/>
    <p:sldId id="278" r:id="rId24"/>
    <p:sldId id="279" r:id="rId25"/>
    <p:sldId id="280" r:id="rId26"/>
    <p:sldId id="374" r:id="rId27"/>
    <p:sldId id="375" r:id="rId28"/>
  </p:sldIdLst>
  <p:sldSz cx="12192000" cy="6858000"/>
  <p:notesSz cx="7010400" cy="92964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7"/>
    <p:restoredTop sz="87522"/>
  </p:normalViewPr>
  <p:slideViewPr>
    <p:cSldViewPr snapToGrid="0" snapToObjects="1">
      <p:cViewPr>
        <p:scale>
          <a:sx n="99" d="100"/>
          <a:sy n="99" d="100"/>
        </p:scale>
        <p:origin x="1776" y="1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ites.google.com/site/fpgaandco/pid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20651" y="4347959"/>
            <a:ext cx="8390149" cy="17782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Scale gimbal readings (-512-512 for P,R, Y; 0-1023 for T)</a:t>
            </a:r>
          </a:p>
          <a:p>
            <a:r>
              <a:rPr lang="en-US" dirty="0"/>
              <a:t>“</a:t>
            </a:r>
            <a:r>
              <a:rPr lang="en-US" dirty="0" err="1"/>
              <a:t>deadband</a:t>
            </a:r>
            <a:r>
              <a:rPr lang="en-US" dirty="0"/>
              <a:t>” avoids noise near the mid point.</a:t>
            </a:r>
          </a:p>
          <a:p>
            <a:r>
              <a:rPr lang="en-US" dirty="0"/>
              <a:t>Performance is not critical 10-20Hz updates is more than enough.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/>
          <a:srcRect t="-11678" b="-11678"/>
          <a:stretch>
            <a:fillRect/>
          </a:stretch>
        </p:blipFill>
        <p:spPr>
          <a:xfrm>
            <a:off x="2701328" y="580424"/>
            <a:ext cx="7054704" cy="38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1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986A3-559B-5546-A46F-40F22F23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67" y="1353274"/>
            <a:ext cx="7556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  <a:p>
            <a:r>
              <a:rPr lang="en-US" dirty="0"/>
              <a:t>Set all motor outputs to the throttle</a:t>
            </a:r>
          </a:p>
          <a:p>
            <a:r>
              <a:rPr lang="en-US" dirty="0"/>
              <a:t>Add and subtract your PID values for each axis</a:t>
            </a:r>
          </a:p>
          <a:p>
            <a:pPr lvl="1"/>
            <a:r>
              <a:rPr lang="en-US" dirty="0"/>
              <a:t>Do it symmetrically so that the other axes are not affected</a:t>
            </a:r>
          </a:p>
          <a:p>
            <a:pPr lvl="1"/>
            <a:r>
              <a:rPr lang="en-US" dirty="0"/>
              <a:t>E.g.,  Adjust pitch by adding one CW and one CCW motor and subtracting from on CW and CCW motor</a:t>
            </a:r>
          </a:p>
        </p:txBody>
      </p:sp>
    </p:spTree>
    <p:extLst>
      <p:ext uri="{BB962C8B-B14F-4D97-AF65-F5344CB8AC3E}">
        <p14:creationId xmlns:p14="http://schemas.microsoft.com/office/powerpoint/2010/main" val="427444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Tuning Order</a:t>
            </a:r>
          </a:p>
          <a:p>
            <a:pPr lvl="1"/>
            <a:r>
              <a:rPr lang="en-US" dirty="0"/>
              <a:t>Tune P  – there will be a lot of oscillation and bouncing around on the test stand</a:t>
            </a:r>
          </a:p>
          <a:p>
            <a:pPr lvl="1"/>
            <a:r>
              <a:rPr lang="en-US" dirty="0"/>
              <a:t>Tune D – Dampen the oscillation</a:t>
            </a:r>
          </a:p>
          <a:p>
            <a:pPr lvl="1"/>
            <a:r>
              <a:rPr lang="en-US" dirty="0"/>
              <a:t>Tune I – remove offset error (beware the windup)</a:t>
            </a:r>
          </a:p>
          <a:p>
            <a:r>
              <a:rPr lang="en-US" dirty="0"/>
              <a:t>Reading the oscillation</a:t>
            </a:r>
          </a:p>
          <a:p>
            <a:pPr lvl="1"/>
            <a:r>
              <a:rPr lang="en-US" dirty="0"/>
              <a:t>Get a feel for the rate of oscillation you see with just P.</a:t>
            </a:r>
          </a:p>
          <a:p>
            <a:pPr lvl="1"/>
            <a:r>
              <a:rPr lang="en-US" dirty="0"/>
              <a:t>Higher-frequency oscillation is usually too much D.</a:t>
            </a:r>
          </a:p>
          <a:p>
            <a:pPr lvl="1"/>
            <a:r>
              <a:rPr lang="en-US" dirty="0"/>
              <a:t>Lower-frequency oscillation is usually too much I.</a:t>
            </a:r>
          </a:p>
          <a:p>
            <a:r>
              <a:rPr lang="en-US" dirty="0"/>
              <a:t>Higher P and I values tend to increase responsiveness</a:t>
            </a:r>
          </a:p>
          <a:p>
            <a:pPr lvl="1"/>
            <a:r>
              <a:rPr lang="en-US" dirty="0"/>
              <a:t>It reacts more aggressively to error</a:t>
            </a:r>
          </a:p>
          <a:p>
            <a:r>
              <a:rPr lang="en-US" dirty="0"/>
              <a:t>Higher D values tends reduce responsiveness</a:t>
            </a:r>
          </a:p>
          <a:p>
            <a:pPr lvl="1"/>
            <a:r>
              <a:rPr lang="en-US" dirty="0"/>
              <a:t>It can “overdamp” the the quadcopter and prevent it from reaching the set point.</a:t>
            </a:r>
          </a:p>
        </p:txBody>
      </p:sp>
    </p:spTree>
    <p:extLst>
      <p:ext uri="{BB962C8B-B14F-4D97-AF65-F5344CB8AC3E}">
        <p14:creationId xmlns:p14="http://schemas.microsoft.com/office/powerpoint/2010/main" val="288259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41EF-8E70-874B-BF64-546685C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PID Pitfall:  Integral Windup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C9F65-E387-2F47-A530-D6DD41C6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integral term accumulates error</a:t>
            </a:r>
          </a:p>
          <a:p>
            <a:r>
              <a:rPr lang="en-US" dirty="0"/>
              <a:t>If error is large for a long time, this value can grow very large</a:t>
            </a:r>
          </a:p>
          <a:p>
            <a:r>
              <a:rPr lang="en-US" dirty="0"/>
              <a:t>Possible causes (among others)</a:t>
            </a:r>
          </a:p>
          <a:p>
            <a:pPr lvl="1"/>
            <a:r>
              <a:rPr lang="en-US" dirty="0"/>
              <a:t>If I is 0, the quad won’t correct for steady-state error, so that error will accumulate</a:t>
            </a:r>
          </a:p>
          <a:p>
            <a:pPr lvl="1"/>
            <a:r>
              <a:rPr lang="en-US" dirty="0"/>
              <a:t>If the motors are off, the quad won’t correct error, so it will grow.</a:t>
            </a:r>
          </a:p>
          <a:p>
            <a:pPr lvl="1"/>
            <a:r>
              <a:rPr lang="en-US" dirty="0"/>
              <a:t>If you hold the quad so it can’t move, the sum will grow.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Have the integral decay over time (sum = sum/2 + Error)</a:t>
            </a:r>
          </a:p>
          <a:p>
            <a:pPr lvl="1"/>
            <a:r>
              <a:rPr lang="en-US" dirty="0"/>
              <a:t>Reset sum to 0 when the throttle is off.</a:t>
            </a:r>
          </a:p>
        </p:txBody>
      </p:sp>
    </p:spTree>
    <p:extLst>
      <p:ext uri="{BB962C8B-B14F-4D97-AF65-F5344CB8AC3E}">
        <p14:creationId xmlns:p14="http://schemas.microsoft.com/office/powerpoint/2010/main" val="2609589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99AB-C3F6-2142-B4A7-C361B917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Derivative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D0D5-FD50-1349-872D-6DD9C00D0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072743" cy="4602164"/>
          </a:xfrm>
        </p:spPr>
        <p:txBody>
          <a:bodyPr/>
          <a:lstStyle/>
          <a:p>
            <a:r>
              <a:rPr lang="en-US" dirty="0"/>
              <a:t>The D terms is susceptible to noise</a:t>
            </a:r>
          </a:p>
          <a:p>
            <a:r>
              <a:rPr lang="en-US" dirty="0"/>
              <a:t>Configure your IMU filters wisely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2D0931-217C-AF4B-9344-A6DD8CF90672}"/>
              </a:ext>
            </a:extLst>
          </p:cNvPr>
          <p:cNvGrpSpPr/>
          <p:nvPr/>
        </p:nvGrpSpPr>
        <p:grpSpPr>
          <a:xfrm>
            <a:off x="5429702" y="2458148"/>
            <a:ext cx="6361612" cy="2172182"/>
            <a:chOff x="3899057" y="2462329"/>
            <a:chExt cx="5531056" cy="18885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31F865-D7C0-BD42-8BC8-A9FABB9601A5}"/>
                </a:ext>
              </a:extLst>
            </p:cNvPr>
            <p:cNvGrpSpPr/>
            <p:nvPr/>
          </p:nvGrpSpPr>
          <p:grpSpPr>
            <a:xfrm>
              <a:off x="4034558" y="2462329"/>
              <a:ext cx="4878965" cy="1362759"/>
              <a:chOff x="1185291" y="3976598"/>
              <a:chExt cx="10989096" cy="3069396"/>
            </a:xfrm>
          </p:grpSpPr>
          <p:pic>
            <p:nvPicPr>
              <p:cNvPr id="5" name="noisepid.png">
                <a:extLst>
                  <a:ext uri="{FF2B5EF4-FFF2-40B4-BE49-F238E27FC236}">
                    <a16:creationId xmlns:a16="http://schemas.microsoft.com/office/drawing/2014/main" id="{D8FDA421-14FD-464F-81BD-6320A3CAE5AD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5291" y="3976598"/>
                <a:ext cx="3838257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6" name="noisederivpid.png">
                <a:extLst>
                  <a:ext uri="{FF2B5EF4-FFF2-40B4-BE49-F238E27FC236}">
                    <a16:creationId xmlns:a16="http://schemas.microsoft.com/office/drawing/2014/main" id="{11693A63-FCBA-9D4C-8DCE-BAF46252CF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4346" y="3976598"/>
                <a:ext cx="4480041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7" name="Shape 63">
                <a:extLst>
                  <a:ext uri="{FF2B5EF4-FFF2-40B4-BE49-F238E27FC236}">
                    <a16:creationId xmlns:a16="http://schemas.microsoft.com/office/drawing/2014/main" id="{6ECE9302-2CEC-2F4F-A247-5C51568E59CD}"/>
                  </a:ext>
                </a:extLst>
              </p:cNvPr>
              <p:cNvSpPr/>
              <p:nvPr/>
            </p:nvSpPr>
            <p:spPr>
              <a:xfrm>
                <a:off x="5867400" y="4876296"/>
                <a:ext cx="1270000" cy="127000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blipFill>
                <a:blip r:embed="rId4"/>
              </a:blip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8" name="Shape 64">
              <a:extLst>
                <a:ext uri="{FF2B5EF4-FFF2-40B4-BE49-F238E27FC236}">
                  <a16:creationId xmlns:a16="http://schemas.microsoft.com/office/drawing/2014/main" id="{BBCF5362-C082-3448-86C5-CF524377C36B}"/>
                </a:ext>
              </a:extLst>
            </p:cNvPr>
            <p:cNvSpPr/>
            <p:nvPr/>
          </p:nvSpPr>
          <p:spPr>
            <a:xfrm>
              <a:off x="3899057" y="4020611"/>
              <a:ext cx="2321877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Error term with vibration</a:t>
              </a:r>
            </a:p>
          </p:txBody>
        </p:sp>
        <p:sp>
          <p:nvSpPr>
            <p:cNvPr id="9" name="Shape 65">
              <a:extLst>
                <a:ext uri="{FF2B5EF4-FFF2-40B4-BE49-F238E27FC236}">
                  <a16:creationId xmlns:a16="http://schemas.microsoft.com/office/drawing/2014/main" id="{1715DD2D-5021-4441-A077-B73BF4758F09}"/>
                </a:ext>
              </a:extLst>
            </p:cNvPr>
            <p:cNvSpPr/>
            <p:nvPr/>
          </p:nvSpPr>
          <p:spPr>
            <a:xfrm>
              <a:off x="6978397" y="4020607"/>
              <a:ext cx="2451716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Derivative term </a:t>
              </a:r>
              <a:r>
                <a:rPr lang="en-US" sz="2000" dirty="0"/>
                <a:t>goes crazy</a:t>
              </a:r>
              <a:endParaRPr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7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E8D4-01F2-8841-8E59-E241B987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4A7D-E129-124B-8EB9-5F81EBB4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PID implementation does not need to be complicated.</a:t>
            </a:r>
          </a:p>
          <a:p>
            <a:r>
              <a:rPr lang="en-US" dirty="0"/>
              <a:t>Simplicity is your friend.</a:t>
            </a:r>
          </a:p>
          <a:p>
            <a:r>
              <a:rPr lang="en-US" dirty="0"/>
              <a:t>So is careful debugging.</a:t>
            </a:r>
          </a:p>
          <a:p>
            <a:r>
              <a:rPr lang="en-US" dirty="0"/>
              <a:t>Assume nothing!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556F5-0AC6-604B-8708-975CDAC790C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7408" y="1280523"/>
            <a:ext cx="5334000" cy="176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533F1-D7DA-1D40-9339-5A0A5302C69A}"/>
              </a:ext>
            </a:extLst>
          </p:cNvPr>
          <p:cNvSpPr txBox="1"/>
          <p:nvPr/>
        </p:nvSpPr>
        <p:spPr>
          <a:xfrm>
            <a:off x="7705102" y="3096043"/>
            <a:ext cx="241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PID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E399C-438A-B54A-9556-D2C5165B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53" y="4153664"/>
            <a:ext cx="7381735" cy="1920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AEB47-1CDF-074F-B79B-1B346506D3E2}"/>
              </a:ext>
            </a:extLst>
          </p:cNvPr>
          <p:cNvSpPr txBox="1"/>
          <p:nvPr/>
        </p:nvSpPr>
        <p:spPr>
          <a:xfrm>
            <a:off x="7006331" y="6073913"/>
            <a:ext cx="40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Complimentary filter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5866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0149-487D-C94D-8B45-87EE7827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Not Preparing Your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4115-0665-C549-AD36-0053EC82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Invest in debugging and monitoring code</a:t>
            </a:r>
          </a:p>
          <a:p>
            <a:r>
              <a:rPr lang="en-US" dirty="0"/>
              <a:t>It will save you loads of time</a:t>
            </a:r>
          </a:p>
          <a:p>
            <a:r>
              <a:rPr lang="en-US" dirty="0"/>
              <a:t>For instance</a:t>
            </a:r>
          </a:p>
          <a:p>
            <a:pPr lvl="1"/>
            <a:r>
              <a:rPr lang="en-US" dirty="0"/>
              <a:t>Make your data easily plottable</a:t>
            </a:r>
          </a:p>
          <a:p>
            <a:pPr lvl="1"/>
            <a:r>
              <a:rPr lang="en-US" dirty="0"/>
              <a:t>Make it easy to configured what’s plotted</a:t>
            </a:r>
          </a:p>
          <a:p>
            <a:pPr lvl="1"/>
            <a:r>
              <a:rPr lang="en-US" dirty="0"/>
              <a:t>Make your remote easy to use</a:t>
            </a:r>
          </a:p>
          <a:p>
            <a:pPr lvl="1"/>
            <a:r>
              <a:rPr lang="en-US" dirty="0"/>
              <a:t>Send useful telemetry.</a:t>
            </a:r>
          </a:p>
          <a:p>
            <a:pPr lvl="1"/>
            <a:r>
              <a:rPr lang="en-US" dirty="0"/>
              <a:t>Make it easy to adjust filter tuning.</a:t>
            </a:r>
          </a:p>
          <a:p>
            <a:pPr lvl="1"/>
            <a:r>
              <a:rPr lang="en-US" dirty="0"/>
              <a:t>Save PID values to EEPROM	</a:t>
            </a:r>
          </a:p>
          <a:p>
            <a:pPr lvl="1"/>
            <a:r>
              <a:rPr lang="en-US" dirty="0"/>
              <a:t>Make it easy re-check the basics</a:t>
            </a:r>
          </a:p>
          <a:p>
            <a:pPr lvl="2"/>
            <a:r>
              <a:rPr lang="en-US" dirty="0"/>
              <a:t>IMU measurements</a:t>
            </a:r>
          </a:p>
          <a:p>
            <a:pPr lvl="2"/>
            <a:r>
              <a:rPr lang="en-US" dirty="0"/>
              <a:t>Filter output</a:t>
            </a:r>
          </a:p>
          <a:p>
            <a:pPr lvl="2"/>
            <a:r>
              <a:rPr lang="en-US" dirty="0"/>
              <a:t>Calibration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F27CA-C6DA-C646-B40B-40459A8C0B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232D30-B877-0146-94D4-E8075653A23B}"/>
              </a:ext>
            </a:extLst>
          </p:cNvPr>
          <p:cNvGrpSpPr/>
          <p:nvPr/>
        </p:nvGrpSpPr>
        <p:grpSpPr>
          <a:xfrm>
            <a:off x="6248400" y="1308131"/>
            <a:ext cx="6331346" cy="1963784"/>
            <a:chOff x="6827519" y="2899630"/>
            <a:chExt cx="7381735" cy="2289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5A5B12-0FDD-0E4E-93BB-751FAE4E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519" y="2899630"/>
              <a:ext cx="7381735" cy="19202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40F4ED-4962-FB47-8CF7-853FE626D10E}"/>
                </a:ext>
              </a:extLst>
            </p:cNvPr>
            <p:cNvSpPr txBox="1"/>
            <p:nvPr/>
          </p:nvSpPr>
          <p:spPr>
            <a:xfrm>
              <a:off x="8495497" y="4819879"/>
              <a:ext cx="4045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My Complimentary filter Implementation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E110FE-0CB9-9F48-98BA-8AFFBED4264D}"/>
                </a:ext>
              </a:extLst>
            </p:cNvPr>
            <p:cNvSpPr txBox="1"/>
            <p:nvPr/>
          </p:nvSpPr>
          <p:spPr>
            <a:xfrm>
              <a:off x="9087395" y="3825082"/>
              <a:ext cx="1725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Debugging Code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B7CBF3B8-E3C0-E349-9330-046C00F467AE}"/>
                </a:ext>
              </a:extLst>
            </p:cNvPr>
            <p:cNvSpPr/>
            <p:nvPr/>
          </p:nvSpPr>
          <p:spPr>
            <a:xfrm>
              <a:off x="8853351" y="3482975"/>
              <a:ext cx="124097" cy="1120850"/>
            </a:xfrm>
            <a:prstGeom prst="rightBracket">
              <a:avLst>
                <a:gd name="adj" fmla="val 28801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F6068CA-6303-F54C-A94D-1C20C7C2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32" y="3406176"/>
            <a:ext cx="3020559" cy="32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66AD-2827-3245-83D9-8E909EE3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Taking too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B8C420-E5B1-AA44-B23A-0DE550CE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your loop() takes too long, PID response will be sluggish.</a:t>
            </a:r>
          </a:p>
          <a:p>
            <a:r>
              <a:rPr lang="en-US" dirty="0"/>
              <a:t>Your loop rate should be something near 100Hz (10ms/iteration)</a:t>
            </a:r>
          </a:p>
          <a:p>
            <a:r>
              <a:rPr lang="en-US" dirty="0"/>
              <a:t>Possible causes</a:t>
            </a:r>
          </a:p>
          <a:p>
            <a:pPr lvl="1"/>
            <a:r>
              <a:rPr lang="en-US" dirty="0"/>
              <a:t>Too much </a:t>
            </a:r>
            <a:r>
              <a:rPr lang="en-US" dirty="0" err="1"/>
              <a:t>Serial.print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To many packets (they cause interrupts)</a:t>
            </a:r>
          </a:p>
          <a:p>
            <a:pPr lvl="1"/>
            <a:r>
              <a:rPr lang="en-US" dirty="0"/>
              <a:t>To much complex math.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Increase serial port rate (at least 115200 should be possible)</a:t>
            </a:r>
          </a:p>
          <a:p>
            <a:pPr lvl="1"/>
            <a:r>
              <a:rPr lang="en-US" dirty="0"/>
              <a:t>Have your remote transmit no more than 10 times per second.</a:t>
            </a:r>
          </a:p>
          <a:p>
            <a:pPr lvl="1"/>
            <a:r>
              <a:rPr lang="en-US" dirty="0"/>
              <a:t>Track your loop rate with </a:t>
            </a:r>
            <a:r>
              <a:rPr lang="en-US" dirty="0" err="1"/>
              <a:t>millis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8317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0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3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Yaw Axis PID Checklist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36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Pitch Axis PID Tuning and Checklist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6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490727">
              <a:defRPr sz="6719"/>
            </a:lvl1pPr>
          </a:lstStyle>
          <a:p>
            <a:pPr lvl="0"/>
            <a:r>
              <a:rPr lang="en-US" sz="4000" dirty="0"/>
              <a:t>Control Theory Basics</a:t>
            </a:r>
          </a:p>
        </p:txBody>
      </p:sp>
      <p:sp>
        <p:nvSpPr>
          <p:cNvPr id="43" name="Shape 43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Making a physical system do what you want</a:t>
            </a:r>
          </a:p>
          <a:p>
            <a:r>
              <a:rPr lang="en-US" dirty="0"/>
              <a:t>Open loop - cannot see the system’s output</a:t>
            </a:r>
          </a:p>
          <a:p>
            <a:pPr lvl="1"/>
            <a:r>
              <a:rPr lang="en-US" dirty="0"/>
              <a:t>Motor controllers</a:t>
            </a:r>
          </a:p>
          <a:p>
            <a:pPr lvl="1"/>
            <a:r>
              <a:rPr lang="en-US" dirty="0"/>
              <a:t>LCD/LED/CRT screens</a:t>
            </a:r>
          </a:p>
          <a:p>
            <a:r>
              <a:rPr lang="en-US" dirty="0"/>
              <a:t>Closed loop – measures output, make corrections</a:t>
            </a:r>
          </a:p>
          <a:p>
            <a:pPr lvl="1"/>
            <a:r>
              <a:rPr lang="en-US" dirty="0"/>
              <a:t>Autopilot</a:t>
            </a:r>
          </a:p>
          <a:p>
            <a:pPr lvl="1"/>
            <a:r>
              <a:rPr lang="en-US" dirty="0"/>
              <a:t>Cruise control</a:t>
            </a:r>
          </a:p>
          <a:p>
            <a:pPr lvl="1"/>
            <a:r>
              <a:rPr lang="en-US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614085" y="1557333"/>
            <a:ext cx="6691483" cy="4225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12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PID:  The Usually-Good-Enough Controller</a:t>
            </a:r>
          </a:p>
        </p:txBody>
      </p:sp>
      <p:sp>
        <p:nvSpPr>
          <p:cNvPr id="38" name="Shape 38"/>
          <p:cNvSpPr>
            <a:spLocks noGrp="1"/>
          </p:cNvSpPr>
          <p:nvPr>
            <p:ph idx="10"/>
          </p:nvPr>
        </p:nvSpPr>
        <p:spPr>
          <a:xfrm>
            <a:off x="609600" y="1447799"/>
            <a:ext cx="7026876" cy="4678365"/>
          </a:xfrm>
        </p:spPr>
        <p:txBody>
          <a:bodyPr>
            <a:normAutofit/>
          </a:bodyPr>
          <a:lstStyle/>
          <a:p>
            <a:r>
              <a:rPr lang="en-US" dirty="0"/>
              <a:t>Make a system follow a set point</a:t>
            </a:r>
          </a:p>
          <a:p>
            <a:r>
              <a:rPr lang="en-US" dirty="0"/>
              <a:t>“Proportional, Integral, Derivative”</a:t>
            </a:r>
          </a:p>
          <a:p>
            <a:r>
              <a:rPr lang="en-US" dirty="0"/>
              <a:t>A brief history:</a:t>
            </a:r>
          </a:p>
          <a:p>
            <a:pPr lvl="1"/>
            <a:r>
              <a:rPr lang="en-US" dirty="0"/>
              <a:t>1788 - James Watt’s flyball governor (P)</a:t>
            </a:r>
          </a:p>
          <a:p>
            <a:pPr lvl="1"/>
            <a:r>
              <a:rPr lang="en-US" dirty="0"/>
              <a:t>1837 - Louis Molinié hydraulic regulator (PI)</a:t>
            </a:r>
          </a:p>
          <a:p>
            <a:pPr lvl="1"/>
            <a:r>
              <a:rPr lang="en-US" dirty="0"/>
              <a:t>1857 - H.N. Throop marine engine governor (PD)</a:t>
            </a:r>
          </a:p>
          <a:p>
            <a:pPr lvl="1"/>
            <a:r>
              <a:rPr lang="en-US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932490" y="2284409"/>
            <a:ext cx="3794702" cy="3156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747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/>
            <a:r>
              <a:rPr lang="en-US" sz="4000" dirty="0"/>
              <a:t>PID Details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pPr lvl="0"/>
            <a:r>
              <a:rPr lang="en-US" dirty="0"/>
              <a:t>PID is the most common closed loop controller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Proportional: Directly correct error</a:t>
            </a:r>
          </a:p>
          <a:p>
            <a:pPr lvl="0"/>
            <a:r>
              <a:rPr lang="en-US" dirty="0"/>
              <a:t>Integral: Account for steady-state error</a:t>
            </a:r>
          </a:p>
          <a:p>
            <a:pPr lvl="0"/>
            <a:r>
              <a:rPr lang="en-US" dirty="0"/>
              <a:t>Derivative: Dampens response, avoids overshoot</a:t>
            </a:r>
          </a:p>
        </p:txBody>
      </p:sp>
      <p:pic>
        <p:nvPicPr>
          <p:cNvPr id="48" name="pidloop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489707" y="2285027"/>
            <a:ext cx="5361789" cy="1827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860653" y="2770260"/>
            <a:ext cx="5378001" cy="7637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804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2500" dirty="0"/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8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4FFE5F-1FB1-3D4E-B114-1F2BD43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4099EC-CB0B-6D4F-B070-A35055B3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Implement a mechanism to tune the PID values from your remote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Yaw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yaw stick on the remote should control the yaw </a:t>
            </a:r>
            <a:r>
              <a:rPr lang="en-US" i="1" dirty="0"/>
              <a:t>rate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can use the gyro output directly.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Pitch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Your Pitch stick should control the pitch </a:t>
            </a:r>
            <a:r>
              <a:rPr lang="en-US" i="1" dirty="0"/>
              <a:t>angle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Use the output of your complimentary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Demonstrate that you have achieved control hanging upside (yaw) or on the test stand (pitch)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1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Should you include the time step?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timestep</a:t>
            </a:r>
            <a:r>
              <a:rPr lang="en-US" dirty="0"/>
              <a:t> is consistent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2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49884"/>
            <a:ext cx="8229600" cy="17279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149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1128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48106</TotalTime>
  <Words>1078</Words>
  <Application>Microsoft Macintosh PowerPoint</Application>
  <PresentationFormat>Widescreen</PresentationFormat>
  <Paragraphs>182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Myriad Pro</vt:lpstr>
      <vt:lpstr>Myriad Pro Semibold</vt:lpstr>
      <vt:lpstr>Office Theme</vt:lpstr>
      <vt:lpstr>Implementing PID</vt:lpstr>
      <vt:lpstr>To add</vt:lpstr>
      <vt:lpstr>Control Theory Basics</vt:lpstr>
      <vt:lpstr>PID:  The Usually-Good-Enough Controller</vt:lpstr>
      <vt:lpstr>PID Details</vt:lpstr>
      <vt:lpstr>Example</vt:lpstr>
      <vt:lpstr>This Lab</vt:lpstr>
      <vt:lpstr>Implementation</vt:lpstr>
      <vt:lpstr>How important in speed?</vt:lpstr>
      <vt:lpstr>Remote Software Path</vt:lpstr>
      <vt:lpstr>Quadcopter Datapath</vt:lpstr>
      <vt:lpstr>The Mixer</vt:lpstr>
      <vt:lpstr>Tuning Suggestions</vt:lpstr>
      <vt:lpstr>PID Pitfall:  Integral Windup</vt:lpstr>
      <vt:lpstr>PID Pitfall: Derivative Noise</vt:lpstr>
      <vt:lpstr>PID Pitfall:  Complexity</vt:lpstr>
      <vt:lpstr>PID Pitfall: Not Preparing Your Infrastructure</vt:lpstr>
      <vt:lpstr>PID Pitfall:  Taking too Long</vt:lpstr>
      <vt:lpstr>Controlling Pitch</vt:lpstr>
      <vt:lpstr>Controlling Roll</vt:lpstr>
      <vt:lpstr>Controlling Yaw</vt:lpstr>
      <vt:lpstr>Yaw Axis PID Checklist</vt:lpstr>
      <vt:lpstr>Pitch Axis PID Tuning and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65</cp:revision>
  <cp:lastPrinted>2017-05-11T20:43:55Z</cp:lastPrinted>
  <dcterms:created xsi:type="dcterms:W3CDTF">2019-07-17T06:14:48Z</dcterms:created>
  <dcterms:modified xsi:type="dcterms:W3CDTF">2021-02-16T19:04:30Z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